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Lato" panose="020F0502020204030203" pitchFamily="34" charset="0"/>
      <p:regular r:id="rId14"/>
      <p:bold r:id="rId15"/>
      <p:italic r:id="rId16"/>
      <p:boldItalic r:id="rId17"/>
    </p:embeddedFont>
    <p:embeddedFont>
      <p:font typeface="Raleway" pitchFamily="2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03" d="100"/>
          <a:sy n="203" d="100"/>
        </p:scale>
        <p:origin x="594" y="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28a03d2d7c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28a03d2d7c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28a03d2d7c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28a03d2d7c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008f9187ff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008f9187ff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008f9187ff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008f9187ff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008f9187ff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008f9187ff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88eadad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288eadadf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2c0e7dbc0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2c0e7dbc0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288eadadf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288eadadf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288eadadf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288eadadf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28a03d2d7c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28a03d2d7c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1" name="Google Shape;11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2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" name="Google Shape;16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26917"/>
            <a:ext cx="548700" cy="73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4275" y="4410975"/>
            <a:ext cx="695450" cy="73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8550" y="4442838"/>
            <a:ext cx="695450" cy="70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1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2" name="Google Shape;82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11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13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93" name="Google Shape;93;p1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13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1" name="Google Shape;21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727638" y="1103300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2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791817" y="440706"/>
            <a:ext cx="745763" cy="45826"/>
            <a:chOff x="4580561" y="2589004"/>
            <a:chExt cx="1064464" cy="25200"/>
          </a:xfrm>
        </p:grpSpPr>
        <p:sp>
          <p:nvSpPr>
            <p:cNvPr id="29" name="Google Shape;29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690875" y="5681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pic>
        <p:nvPicPr>
          <p:cNvPr id="32" name="Google Shape;32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26905"/>
            <a:ext cx="548700" cy="73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4275" y="4410975"/>
            <a:ext cx="695450" cy="73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8550" y="4442838"/>
            <a:ext cx="695450" cy="70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no logos">
  <p:cSld name="TITLE_AND_BODY_2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727638" y="1103300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2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8" name="Google Shape;38;p5"/>
          <p:cNvGrpSpPr/>
          <p:nvPr/>
        </p:nvGrpSpPr>
        <p:grpSpPr>
          <a:xfrm>
            <a:off x="791817" y="440706"/>
            <a:ext cx="745763" cy="45826"/>
            <a:chOff x="4580561" y="2589004"/>
            <a:chExt cx="1064464" cy="25200"/>
          </a:xfrm>
        </p:grpSpPr>
        <p:sp>
          <p:nvSpPr>
            <p:cNvPr id="39" name="Google Shape;39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690875" y="5681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727638" y="1103300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543252" y="4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5" name="Google Shape;45;p6"/>
          <p:cNvGrpSpPr/>
          <p:nvPr/>
        </p:nvGrpSpPr>
        <p:grpSpPr>
          <a:xfrm>
            <a:off x="791817" y="440706"/>
            <a:ext cx="745763" cy="45826"/>
            <a:chOff x="4580561" y="2589004"/>
            <a:chExt cx="1064464" cy="25200"/>
          </a:xfrm>
        </p:grpSpPr>
        <p:sp>
          <p:nvSpPr>
            <p:cNvPr id="46" name="Google Shape;46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690875" y="5681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no logos" type="twoColTx">
  <p:cSld name="TITLE_AND_TWO_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" name="Google Shape;51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2" name="Google Shape;52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" name="Google Shape;60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1" name="Google Shape;61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" name="Google Shape;67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8" name="Google Shape;68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0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0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Revisiting the </a:t>
            </a:r>
            <a:r>
              <a:rPr lang="en" i="1"/>
              <a:t>FUSE</a:t>
            </a:r>
            <a:r>
              <a:rPr lang="en"/>
              <a:t> Data Archive - Finding O-VI</a:t>
            </a:r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subTitle" idx="1"/>
          </p:nvPr>
        </p:nvSpPr>
        <p:spPr>
          <a:xfrm>
            <a:off x="729450" y="2683400"/>
            <a:ext cx="7688100" cy="16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Maxwell Rizzo</a:t>
            </a:r>
            <a:endParaRPr sz="2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Advisor: Dr. Haeun Chung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ASPERA mission, PI: Dr. Carlos Vargas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NASA Arizona April 2023 Symposium</a:t>
            </a:r>
            <a:endParaRPr sz="1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" name="Google Shape;10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1500" y="3244749"/>
            <a:ext cx="1441125" cy="51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 txBox="1">
            <a:spLocks noGrp="1"/>
          </p:cNvSpPr>
          <p:nvPr>
            <p:ph type="body" idx="1"/>
          </p:nvPr>
        </p:nvSpPr>
        <p:spPr>
          <a:xfrm>
            <a:off x="727638" y="1103300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Dr. Haeun Chung, Research Advisor 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Dr. Carlos Vargas, Principal Investigator of ASPERA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Arizona Space Grant Consortium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University of Arizona Astronomy, Physics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4" name="Google Shape;194;p24"/>
          <p:cNvSpPr txBox="1">
            <a:spLocks noGrp="1"/>
          </p:cNvSpPr>
          <p:nvPr>
            <p:ph type="title"/>
          </p:nvPr>
        </p:nvSpPr>
        <p:spPr>
          <a:xfrm>
            <a:off x="690875" y="5681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	</a:t>
            </a:r>
            <a:endParaRPr/>
          </a:p>
        </p:txBody>
      </p:sp>
      <p:sp>
        <p:nvSpPr>
          <p:cNvPr id="195" name="Google Shape;195;p24"/>
          <p:cNvSpPr txBox="1">
            <a:spLocks noGrp="1"/>
          </p:cNvSpPr>
          <p:nvPr>
            <p:ph type="sldNum" idx="12"/>
          </p:nvPr>
        </p:nvSpPr>
        <p:spPr>
          <a:xfrm>
            <a:off x="2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5"/>
          <p:cNvPicPr preferRelativeResize="0"/>
          <p:nvPr/>
        </p:nvPicPr>
        <p:blipFill rotWithShape="1">
          <a:blip r:embed="rId3">
            <a:alphaModFix/>
          </a:blip>
          <a:srcRect t="13517" b="27558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5"/>
          <p:cNvSpPr txBox="1">
            <a:spLocks noGrp="1"/>
          </p:cNvSpPr>
          <p:nvPr>
            <p:ph type="title"/>
          </p:nvPr>
        </p:nvSpPr>
        <p:spPr>
          <a:xfrm>
            <a:off x="690875" y="568100"/>
            <a:ext cx="7688700" cy="10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40">
                <a:solidFill>
                  <a:schemeClr val="lt1"/>
                </a:solidFill>
              </a:rPr>
              <a:t>Thank You!</a:t>
            </a:r>
            <a:endParaRPr sz="3440">
              <a:solidFill>
                <a:schemeClr val="lt1"/>
              </a:solidFill>
            </a:endParaRPr>
          </a:p>
        </p:txBody>
      </p:sp>
      <p:pic>
        <p:nvPicPr>
          <p:cNvPr id="202" name="Google Shape;20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26905"/>
            <a:ext cx="548700" cy="73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24275" y="4410975"/>
            <a:ext cx="695450" cy="73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48550" y="4442838"/>
            <a:ext cx="695450" cy="70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5"/>
          <p:cNvSpPr txBox="1">
            <a:spLocks noGrp="1"/>
          </p:cNvSpPr>
          <p:nvPr>
            <p:ph type="sldNum" idx="12"/>
          </p:nvPr>
        </p:nvSpPr>
        <p:spPr>
          <a:xfrm>
            <a:off x="2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>
            <a:spLocks noGrp="1"/>
          </p:cNvSpPr>
          <p:nvPr>
            <p:ph type="body" idx="1"/>
          </p:nvPr>
        </p:nvSpPr>
        <p:spPr>
          <a:xfrm>
            <a:off x="303325" y="989450"/>
            <a:ext cx="4170300" cy="33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Largest component of galactic Baryonic Matter or visible Matter.</a:t>
            </a:r>
            <a:endParaRPr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Reservoir for star-forming fuel.</a:t>
            </a:r>
            <a:endParaRPr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Venue for stellar feedback and recycling.</a:t>
            </a:r>
            <a:endParaRPr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Many phases present (Ranges 10^2-10^7 K).</a:t>
            </a:r>
            <a:endParaRPr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Rich Dynamics, Complicated states. </a:t>
            </a:r>
            <a:endParaRPr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Inherently difficult to observe (diffuse).</a:t>
            </a:r>
            <a:endParaRPr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Many different factors make O-VI the best emission line to observe the CGM.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	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>
            <a:off x="690875" y="5681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Circumgalactic Medium (CGM)</a:t>
            </a:r>
            <a:endParaRPr/>
          </a:p>
        </p:txBody>
      </p:sp>
      <p:pic>
        <p:nvPicPr>
          <p:cNvPr id="113" name="Google Shape;11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3613" y="1043975"/>
            <a:ext cx="4170388" cy="330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 txBox="1"/>
          <p:nvPr/>
        </p:nvSpPr>
        <p:spPr>
          <a:xfrm>
            <a:off x="8074550" y="4112600"/>
            <a:ext cx="1133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Lato"/>
                <a:ea typeface="Lato"/>
                <a:cs typeface="Lato"/>
                <a:sym typeface="Lato"/>
              </a:rPr>
              <a:t>Tumlinson et al. (2017)</a:t>
            </a:r>
            <a:endParaRPr sz="7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5" name="Google Shape;11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0925" y="164525"/>
            <a:ext cx="6950098" cy="3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>
            <a:spLocks noGrp="1"/>
          </p:cNvSpPr>
          <p:nvPr>
            <p:ph type="sldNum" idx="12"/>
          </p:nvPr>
        </p:nvSpPr>
        <p:spPr>
          <a:xfrm>
            <a:off x="2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pic>
        <p:nvPicPr>
          <p:cNvPr id="117" name="Google Shape;11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" y="1281488"/>
            <a:ext cx="5035700" cy="386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body" idx="1"/>
          </p:nvPr>
        </p:nvSpPr>
        <p:spPr>
          <a:xfrm>
            <a:off x="727544" y="1165400"/>
            <a:ext cx="40569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High resolution, wide field FUV spectrograph. </a:t>
            </a:r>
            <a:endParaRPr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Functional range of ~90-120 nm, with four slits.</a:t>
            </a:r>
            <a:endParaRPr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Wavelength range covers hot gas in galaxies, as well as primordial hydrogen emission. </a:t>
            </a:r>
            <a:endParaRPr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About 5000 total exposures, around 8 hours long each.</a:t>
            </a:r>
            <a:endParaRPr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Two channels (1000-1187 Å) optimal for O-VI signal.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pic>
        <p:nvPicPr>
          <p:cNvPr id="123" name="Google Shape;12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5890" y="0"/>
            <a:ext cx="203812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4450" y="2084300"/>
            <a:ext cx="2270526" cy="301462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7"/>
          <p:cNvSpPr txBox="1"/>
          <p:nvPr/>
        </p:nvSpPr>
        <p:spPr>
          <a:xfrm>
            <a:off x="6004600" y="4881900"/>
            <a:ext cx="1101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Lato"/>
                <a:ea typeface="Lato"/>
                <a:cs typeface="Lato"/>
                <a:sym typeface="Lato"/>
              </a:rPr>
              <a:t>Fuse Instrument Handbook</a:t>
            </a:r>
            <a:endParaRPr sz="2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575" y="2988021"/>
            <a:ext cx="2814525" cy="211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7"/>
          <p:cNvSpPr txBox="1"/>
          <p:nvPr/>
        </p:nvSpPr>
        <p:spPr>
          <a:xfrm>
            <a:off x="846800" y="393600"/>
            <a:ext cx="59610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Far Ultraviolet Spectroscopic Explorer (FUSE) 1999-2007:</a:t>
            </a:r>
            <a:endParaRPr sz="26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8" name="Google Shape;128;p17"/>
          <p:cNvSpPr txBox="1"/>
          <p:nvPr/>
        </p:nvSpPr>
        <p:spPr>
          <a:xfrm>
            <a:off x="936323" y="4791125"/>
            <a:ext cx="2367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Credit: NASA 3d resources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9" name="Google Shape;129;p17"/>
          <p:cNvSpPr txBox="1">
            <a:spLocks noGrp="1"/>
          </p:cNvSpPr>
          <p:nvPr>
            <p:ph type="sldNum" idx="12"/>
          </p:nvPr>
        </p:nvSpPr>
        <p:spPr>
          <a:xfrm>
            <a:off x="2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8"/>
          <p:cNvSpPr txBox="1">
            <a:spLocks noGrp="1"/>
          </p:cNvSpPr>
          <p:nvPr>
            <p:ph type="body" idx="1"/>
          </p:nvPr>
        </p:nvSpPr>
        <p:spPr>
          <a:xfrm>
            <a:off x="727650" y="1103300"/>
            <a:ext cx="4207200" cy="28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Manual + Automatic search routine.</a:t>
            </a:r>
            <a:endParaRPr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Overlay </a:t>
            </a:r>
            <a:r>
              <a:rPr lang="en" i="1">
                <a:solidFill>
                  <a:schemeClr val="dk2"/>
                </a:solidFill>
              </a:rPr>
              <a:t>FUSE</a:t>
            </a:r>
            <a:r>
              <a:rPr lang="en">
                <a:solidFill>
                  <a:schemeClr val="dk2"/>
                </a:solidFill>
              </a:rPr>
              <a:t> pointings onto the field, using DSS images.</a:t>
            </a:r>
            <a:endParaRPr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Colors represent the exact location of each aperture.</a:t>
            </a:r>
            <a:endParaRPr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Begin trimming the amount of observations, discarding exposures that are unlikely to yield a result.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35" name="Google Shape;135;p18"/>
          <p:cNvSpPr txBox="1">
            <a:spLocks noGrp="1"/>
          </p:cNvSpPr>
          <p:nvPr>
            <p:ph type="title"/>
          </p:nvPr>
        </p:nvSpPr>
        <p:spPr>
          <a:xfrm>
            <a:off x="690875" y="5681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Plots!</a:t>
            </a:r>
            <a:endParaRPr/>
          </a:p>
        </p:txBody>
      </p:sp>
      <p:pic>
        <p:nvPicPr>
          <p:cNvPr id="136" name="Google Shape;13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0599" y="863125"/>
            <a:ext cx="4303400" cy="428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8"/>
          <p:cNvSpPr txBox="1">
            <a:spLocks noGrp="1"/>
          </p:cNvSpPr>
          <p:nvPr>
            <p:ph type="sldNum" idx="12"/>
          </p:nvPr>
        </p:nvSpPr>
        <p:spPr>
          <a:xfrm>
            <a:off x="2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9"/>
          <p:cNvPicPr preferRelativeResize="0"/>
          <p:nvPr/>
        </p:nvPicPr>
        <p:blipFill rotWithShape="1">
          <a:blip r:embed="rId3">
            <a:alphaModFix/>
          </a:blip>
          <a:srcRect l="10140" r="4789" b="2837"/>
          <a:stretch/>
        </p:blipFill>
        <p:spPr>
          <a:xfrm>
            <a:off x="3051525" y="1996150"/>
            <a:ext cx="2777075" cy="314734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9"/>
          <p:cNvSpPr txBox="1">
            <a:spLocks noGrp="1"/>
          </p:cNvSpPr>
          <p:nvPr>
            <p:ph type="body" idx="1"/>
          </p:nvPr>
        </p:nvSpPr>
        <p:spPr>
          <a:xfrm>
            <a:off x="1761644" y="0"/>
            <a:ext cx="4221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Iterated through by object classification, 100 classes.</a:t>
            </a:r>
            <a:endParaRPr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Some object classes have no chance at containing the signal.</a:t>
            </a:r>
            <a:endParaRPr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Class 54 in the middle have a low chance at containing the O-VI signal within their spectra.</a:t>
            </a:r>
            <a:endParaRPr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Class 80 objects are of high interest, none will be discarded.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44" name="Google Shape;144;p19"/>
          <p:cNvSpPr txBox="1">
            <a:spLocks noGrp="1"/>
          </p:cNvSpPr>
          <p:nvPr>
            <p:ph type="title"/>
          </p:nvPr>
        </p:nvSpPr>
        <p:spPr>
          <a:xfrm>
            <a:off x="690875" y="5681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Plots!</a:t>
            </a:r>
            <a:endParaRPr/>
          </a:p>
        </p:txBody>
      </p:sp>
      <p:sp>
        <p:nvSpPr>
          <p:cNvPr id="145" name="Google Shape;145;p19"/>
          <p:cNvSpPr txBox="1"/>
          <p:nvPr/>
        </p:nvSpPr>
        <p:spPr>
          <a:xfrm>
            <a:off x="3737913" y="1811000"/>
            <a:ext cx="14043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Lato"/>
                <a:ea typeface="Lato"/>
                <a:cs typeface="Lato"/>
                <a:sym typeface="Lato"/>
              </a:rPr>
              <a:t>Class 85: Quasars (not useful)</a:t>
            </a:r>
            <a:endParaRPr sz="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" name="Google Shape;146;p19"/>
          <p:cNvSpPr txBox="1"/>
          <p:nvPr/>
        </p:nvSpPr>
        <p:spPr>
          <a:xfrm>
            <a:off x="6725725" y="1811000"/>
            <a:ext cx="1675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Lato"/>
                <a:ea typeface="Lato"/>
                <a:cs typeface="Lato"/>
                <a:sym typeface="Lato"/>
              </a:rPr>
              <a:t>Class 80: Spiral Galaxies (useful)</a:t>
            </a:r>
            <a:endParaRPr sz="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" name="Google Shape;147;p19"/>
          <p:cNvSpPr txBox="1"/>
          <p:nvPr/>
        </p:nvSpPr>
        <p:spPr>
          <a:xfrm>
            <a:off x="743375" y="1675425"/>
            <a:ext cx="1624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Lato"/>
                <a:ea typeface="Lato"/>
                <a:cs typeface="Lato"/>
                <a:sym typeface="Lato"/>
              </a:rPr>
              <a:t>Class 89: Starburst Galaxies (useful)</a:t>
            </a:r>
            <a:endParaRPr sz="2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8" name="Google Shape;14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2950" y="2039850"/>
            <a:ext cx="3161056" cy="310365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9"/>
          <p:cNvSpPr txBox="1">
            <a:spLocks noGrp="1"/>
          </p:cNvSpPr>
          <p:nvPr>
            <p:ph type="sldNum" idx="12"/>
          </p:nvPr>
        </p:nvSpPr>
        <p:spPr>
          <a:xfrm>
            <a:off x="2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50" name="Google Shape;150;p19"/>
          <p:cNvPicPr preferRelativeResize="0"/>
          <p:nvPr/>
        </p:nvPicPr>
        <p:blipFill rotWithShape="1">
          <a:blip r:embed="rId5">
            <a:alphaModFix/>
          </a:blip>
          <a:srcRect l="4828" r="5581" b="3549"/>
          <a:stretch/>
        </p:blipFill>
        <p:spPr>
          <a:xfrm>
            <a:off x="0" y="2039850"/>
            <a:ext cx="3111550" cy="3103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title"/>
          </p:nvPr>
        </p:nvSpPr>
        <p:spPr>
          <a:xfrm>
            <a:off x="320825" y="3936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Plots!</a:t>
            </a:r>
            <a:endParaRPr/>
          </a:p>
        </p:txBody>
      </p:sp>
      <p:pic>
        <p:nvPicPr>
          <p:cNvPr id="156" name="Google Shape;15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26905"/>
            <a:ext cx="548700" cy="73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4275" y="4410975"/>
            <a:ext cx="695450" cy="73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48550" y="4442838"/>
            <a:ext cx="695450" cy="70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0"/>
          <p:cNvPicPr preferRelativeResize="0"/>
          <p:nvPr/>
        </p:nvPicPr>
        <p:blipFill rotWithShape="1">
          <a:blip r:embed="rId6">
            <a:alphaModFix/>
          </a:blip>
          <a:srcRect l="12674" t="13096" r="8405"/>
          <a:stretch/>
        </p:blipFill>
        <p:spPr>
          <a:xfrm>
            <a:off x="3986945" y="0"/>
            <a:ext cx="5157054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1137714"/>
            <a:ext cx="3986951" cy="400578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 txBox="1">
            <a:spLocks noGrp="1"/>
          </p:cNvSpPr>
          <p:nvPr>
            <p:ph type="sldNum" idx="12"/>
          </p:nvPr>
        </p:nvSpPr>
        <p:spPr>
          <a:xfrm>
            <a:off x="2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62" name="Google Shape;162;p20"/>
          <p:cNvSpPr txBox="1"/>
          <p:nvPr/>
        </p:nvSpPr>
        <p:spPr>
          <a:xfrm>
            <a:off x="1320725" y="845225"/>
            <a:ext cx="1703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Lato"/>
                <a:ea typeface="Lato"/>
                <a:cs typeface="Lato"/>
                <a:sym typeface="Lato"/>
              </a:rPr>
              <a:t>Class 81: Elliptical Galaxies (useful)</a:t>
            </a:r>
            <a:endParaRPr sz="7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>
            <a:spLocks noGrp="1"/>
          </p:cNvSpPr>
          <p:nvPr>
            <p:ph type="body" idx="1"/>
          </p:nvPr>
        </p:nvSpPr>
        <p:spPr>
          <a:xfrm>
            <a:off x="137750" y="1103300"/>
            <a:ext cx="3652200" cy="40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 b="1">
                <a:solidFill>
                  <a:schemeClr val="dk2"/>
                </a:solidFill>
              </a:rPr>
              <a:t>CALFUSE</a:t>
            </a:r>
            <a:r>
              <a:rPr lang="en">
                <a:solidFill>
                  <a:schemeClr val="dk2"/>
                </a:solidFill>
              </a:rPr>
              <a:t> -  A combined C/Fortran data reduction pipeline specifically for FUSE.</a:t>
            </a:r>
            <a:endParaRPr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Last updated in 2008, built to run on Linux/Solaris systems only.</a:t>
            </a:r>
            <a:endParaRPr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Very sensitive to parameters use during reduction.</a:t>
            </a:r>
            <a:endParaRPr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Signal is compared to background, and a hit is defined to 3σ confidence. </a:t>
            </a:r>
            <a:endParaRPr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Loop through every observation id, removing the discarded exposures.</a:t>
            </a:r>
            <a:endParaRPr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68" name="Google Shape;168;p21"/>
          <p:cNvSpPr txBox="1">
            <a:spLocks noGrp="1"/>
          </p:cNvSpPr>
          <p:nvPr>
            <p:ph type="title"/>
          </p:nvPr>
        </p:nvSpPr>
        <p:spPr>
          <a:xfrm>
            <a:off x="690875" y="5681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Spectra</a:t>
            </a:r>
            <a:endParaRPr/>
          </a:p>
        </p:txBody>
      </p:sp>
      <p:pic>
        <p:nvPicPr>
          <p:cNvPr id="169" name="Google Shape;16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8000" y="1494400"/>
            <a:ext cx="5526000" cy="36491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1"/>
          <p:cNvSpPr txBox="1"/>
          <p:nvPr/>
        </p:nvSpPr>
        <p:spPr>
          <a:xfrm>
            <a:off x="7820425" y="1152600"/>
            <a:ext cx="9783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Lato"/>
                <a:ea typeface="Lato"/>
                <a:cs typeface="Lato"/>
                <a:sym typeface="Lato"/>
              </a:rPr>
              <a:t>Credit: Chung 2021</a:t>
            </a:r>
            <a:endParaRPr sz="7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1" name="Google Shape;171;p21"/>
          <p:cNvSpPr txBox="1">
            <a:spLocks noGrp="1"/>
          </p:cNvSpPr>
          <p:nvPr>
            <p:ph type="sldNum" idx="12"/>
          </p:nvPr>
        </p:nvSpPr>
        <p:spPr>
          <a:xfrm>
            <a:off x="2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2"/>
          <p:cNvSpPr txBox="1">
            <a:spLocks noGrp="1"/>
          </p:cNvSpPr>
          <p:nvPr>
            <p:ph type="body" idx="1"/>
          </p:nvPr>
        </p:nvSpPr>
        <p:spPr>
          <a:xfrm>
            <a:off x="727644" y="1103300"/>
            <a:ext cx="38445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Full Spectral analysis of catalog still in process.</a:t>
            </a:r>
            <a:endParaRPr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Plan to verify the previous 2 known detections, while hopefully finding more.</a:t>
            </a:r>
            <a:endParaRPr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Set baselines on every target observed by FUSE, to be used by ASPERA.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77" name="Google Shape;177;p22"/>
          <p:cNvSpPr txBox="1">
            <a:spLocks noGrp="1"/>
          </p:cNvSpPr>
          <p:nvPr>
            <p:ph type="title"/>
          </p:nvPr>
        </p:nvSpPr>
        <p:spPr>
          <a:xfrm>
            <a:off x="690875" y="5681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pic>
        <p:nvPicPr>
          <p:cNvPr id="178" name="Google Shape;178;p22"/>
          <p:cNvPicPr preferRelativeResize="0"/>
          <p:nvPr/>
        </p:nvPicPr>
        <p:blipFill rotWithShape="1">
          <a:blip r:embed="rId3">
            <a:alphaModFix/>
          </a:blip>
          <a:srcRect t="3138"/>
          <a:stretch/>
        </p:blipFill>
        <p:spPr>
          <a:xfrm>
            <a:off x="4679850" y="776799"/>
            <a:ext cx="4464150" cy="43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2"/>
          <p:cNvSpPr txBox="1">
            <a:spLocks noGrp="1"/>
          </p:cNvSpPr>
          <p:nvPr>
            <p:ph type="sldNum" idx="12"/>
          </p:nvPr>
        </p:nvSpPr>
        <p:spPr>
          <a:xfrm>
            <a:off x="2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80" name="Google Shape;18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0207" y="2571750"/>
            <a:ext cx="2537193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 txBox="1">
            <a:spLocks noGrp="1"/>
          </p:cNvSpPr>
          <p:nvPr>
            <p:ph type="body" idx="1"/>
          </p:nvPr>
        </p:nvSpPr>
        <p:spPr>
          <a:xfrm>
            <a:off x="727645" y="1103300"/>
            <a:ext cx="43350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Another FUV spectroscopic satellite to be launched in the next 2-4 years.</a:t>
            </a:r>
            <a:endParaRPr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About twice as sensitive than </a:t>
            </a:r>
            <a:r>
              <a:rPr lang="en" i="1">
                <a:solidFill>
                  <a:schemeClr val="dk2"/>
                </a:solidFill>
              </a:rPr>
              <a:t>FUSE </a:t>
            </a:r>
            <a:r>
              <a:rPr lang="en">
                <a:solidFill>
                  <a:schemeClr val="dk2"/>
                </a:solidFill>
              </a:rPr>
              <a:t>to O-VI signal.</a:t>
            </a:r>
            <a:endParaRPr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Seeks to dramatically increase the amount of O-VI detections.</a:t>
            </a:r>
            <a:endParaRPr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>
                <a:solidFill>
                  <a:schemeClr val="dk2"/>
                </a:solidFill>
              </a:rPr>
              <a:t>Further constrain CGM behavior and evolution.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86" name="Google Shape;186;p23"/>
          <p:cNvSpPr txBox="1">
            <a:spLocks noGrp="1"/>
          </p:cNvSpPr>
          <p:nvPr>
            <p:ph type="title"/>
          </p:nvPr>
        </p:nvSpPr>
        <p:spPr>
          <a:xfrm>
            <a:off x="690875" y="5681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ASPERA Mission</a:t>
            </a:r>
            <a:endParaRPr/>
          </a:p>
        </p:txBody>
      </p:sp>
      <p:pic>
        <p:nvPicPr>
          <p:cNvPr id="187" name="Google Shape;18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1385" y="0"/>
            <a:ext cx="397261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3"/>
          <p:cNvSpPr txBox="1">
            <a:spLocks noGrp="1"/>
          </p:cNvSpPr>
          <p:nvPr>
            <p:ph type="sldNum" idx="12"/>
          </p:nvPr>
        </p:nvSpPr>
        <p:spPr>
          <a:xfrm>
            <a:off x="2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495</Words>
  <Application>Microsoft Office PowerPoint</Application>
  <PresentationFormat>On-screen Show (16:9)</PresentationFormat>
  <Paragraphs>71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Raleway</vt:lpstr>
      <vt:lpstr>Arial</vt:lpstr>
      <vt:lpstr>Lato</vt:lpstr>
      <vt:lpstr>Streamline</vt:lpstr>
      <vt:lpstr>Revisiting the FUSE Data Archive - Finding O-VI</vt:lpstr>
      <vt:lpstr>Circumgalactic Medium (CGM)</vt:lpstr>
      <vt:lpstr>PowerPoint Presentation</vt:lpstr>
      <vt:lpstr>Plots!</vt:lpstr>
      <vt:lpstr>Plots!</vt:lpstr>
      <vt:lpstr>Plots!</vt:lpstr>
      <vt:lpstr>Spectra</vt:lpstr>
      <vt:lpstr>Results</vt:lpstr>
      <vt:lpstr>ASPERA Mission</vt:lpstr>
      <vt:lpstr>Acknowledgements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Revisiting the FUSE Data Archive - Finding O-VI</dc:title>
  <dc:creator>Michelle A. Coe</dc:creator>
  <cp:lastModifiedBy>Coe, Michelle A - (macoe)</cp:lastModifiedBy>
  <cp:revision>2</cp:revision>
  <dcterms:modified xsi:type="dcterms:W3CDTF">2023-04-17T17:06:45Z</dcterms:modified>
</cp:coreProperties>
</file>